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1fe01252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1fe01252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21a27b9c0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21a27b9c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1fe01252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1fe01252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1fe0125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1fe0125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1fe01252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1fe01252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21984021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21984021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25d4ae77b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25d4ae77b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1fe0125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1fe012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1fe01252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1fe0125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1ccb5dd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1ccb5dd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20a35f39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20a35f39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25d4ae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25d4ae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ccb5dd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ccb5dd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1fe0125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1fe0125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2490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Lato"/>
                <a:ea typeface="Lato"/>
                <a:cs typeface="Lato"/>
                <a:sym typeface="Lato"/>
              </a:rPr>
              <a:t>Recommender System</a:t>
            </a:r>
            <a:endParaRPr sz="4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600500" y="2937450"/>
            <a:ext cx="53871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Done by: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Alessandro Viviani, Francesca Arredondo, Fabio Turchetta</a:t>
            </a:r>
            <a:endParaRPr sz="1600"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3537150" y="742900"/>
            <a:ext cx="4234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Project of Advanced A.I. 2022/23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latin typeface="Lato"/>
                <a:ea typeface="Lato"/>
                <a:cs typeface="Lato"/>
                <a:sym typeface="Lato"/>
              </a:rPr>
              <a:t>LIME </a:t>
            </a:r>
            <a:endParaRPr sz="3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Lato"/>
                <a:ea typeface="Lato"/>
                <a:cs typeface="Lato"/>
                <a:sym typeface="Lato"/>
              </a:rPr>
              <a:t>in a recommender system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6"/>
          <p:cNvSpPr txBox="1"/>
          <p:nvPr>
            <p:ph idx="1" type="body"/>
          </p:nvPr>
        </p:nvSpPr>
        <p:spPr>
          <a:xfrm>
            <a:off x="1297500" y="1885950"/>
            <a:ext cx="3471300" cy="25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First approach: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Select a User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Select N Items (1 with positive interaction and N-1 with negative interaction</a:t>
            </a:r>
            <a:endParaRPr sz="1600"/>
          </a:p>
        </p:txBody>
      </p:sp>
      <p:sp>
        <p:nvSpPr>
          <p:cNvPr id="308" name="Google Shape;308;p26"/>
          <p:cNvSpPr txBox="1"/>
          <p:nvPr>
            <p:ph idx="2" type="body"/>
          </p:nvPr>
        </p:nvSpPr>
        <p:spPr>
          <a:xfrm>
            <a:off x="4768800" y="1885950"/>
            <a:ext cx="3764400" cy="25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Second approach: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Select 1 Item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Select N Users who interact with 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Select M Users who don’t interact with it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latin typeface="Lato"/>
                <a:ea typeface="Lato"/>
                <a:cs typeface="Lato"/>
                <a:sym typeface="Lato"/>
              </a:rPr>
              <a:t>LIME </a:t>
            </a:r>
            <a:endParaRPr sz="3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Lato"/>
                <a:ea typeface="Lato"/>
                <a:cs typeface="Lato"/>
                <a:sym typeface="Lato"/>
              </a:rPr>
              <a:t>in a recommender system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1297500" y="1873275"/>
            <a:ext cx="3585300" cy="25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Third</a:t>
            </a:r>
            <a:r>
              <a:rPr lang="it" sz="1600"/>
              <a:t> approach: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Select a User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Find a cluster of Users around him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Compare features with a User “far” from the cluster</a:t>
            </a:r>
            <a:endParaRPr sz="1600"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975" y="281950"/>
            <a:ext cx="2942575" cy="22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975" y="2684100"/>
            <a:ext cx="2942575" cy="219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latin typeface="Lato"/>
                <a:ea typeface="Lato"/>
                <a:cs typeface="Lato"/>
                <a:sym typeface="Lato"/>
              </a:rPr>
              <a:t>Assignment 4: Attention Mechanism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Definition: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600"/>
              <a:t>In machine learning, the attention mechanism refers to the model's ability to focus on few relevant parts of the input when generating the output.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600"/>
              <a:t>It enables the model to assign weights to the elements of the input sequence and better understand their context and dependencies.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157525" y="1445250"/>
            <a:ext cx="22677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Lato"/>
                <a:ea typeface="Lato"/>
                <a:cs typeface="Lato"/>
                <a:sym typeface="Lato"/>
              </a:rPr>
              <a:t>Assignment 4: Viviani’s Model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157525" y="2380050"/>
            <a:ext cx="2407200" cy="24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it" sz="1600"/>
              <a:t>The architecture follows the paper: "Deep Collaborative Recommendation Algorithm Based on Attention Mechanism" by Can Cui published in 2022. </a:t>
            </a:r>
            <a:endParaRPr sz="1600"/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250" y="332963"/>
            <a:ext cx="6211275" cy="44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233300" y="1657650"/>
            <a:ext cx="2559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Lato"/>
                <a:ea typeface="Lato"/>
                <a:cs typeface="Lato"/>
                <a:sym typeface="Lato"/>
              </a:rPr>
              <a:t>Assignment 4: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Lato"/>
                <a:ea typeface="Lato"/>
                <a:cs typeface="Lato"/>
                <a:sym typeface="Lato"/>
              </a:rPr>
              <a:t>Turchetta’s Model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375" y="379775"/>
            <a:ext cx="5202425" cy="441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type="title"/>
          </p:nvPr>
        </p:nvSpPr>
        <p:spPr>
          <a:xfrm>
            <a:off x="116050" y="1729250"/>
            <a:ext cx="2664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Lato"/>
                <a:ea typeface="Lato"/>
                <a:cs typeface="Lato"/>
                <a:sym typeface="Lato"/>
              </a:rPr>
              <a:t>Assignment 4: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Lato"/>
                <a:ea typeface="Lato"/>
                <a:cs typeface="Lato"/>
                <a:sym typeface="Lato"/>
              </a:rPr>
              <a:t>Arredondo</a:t>
            </a:r>
            <a:r>
              <a:rPr lang="it" sz="2200">
                <a:latin typeface="Lato"/>
                <a:ea typeface="Lato"/>
                <a:cs typeface="Lato"/>
                <a:sym typeface="Lato"/>
              </a:rPr>
              <a:t>’s Model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450" y="152400"/>
            <a:ext cx="6059151" cy="465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/>
        </p:nvSpPr>
        <p:spPr>
          <a:xfrm>
            <a:off x="1720875" y="541775"/>
            <a:ext cx="666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Comparison: with and without attention</a:t>
            </a: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48" y="1499025"/>
            <a:ext cx="3929250" cy="310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638" y="1499013"/>
            <a:ext cx="3929262" cy="310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/>
          <p:nvPr>
            <p:ph type="title"/>
          </p:nvPr>
        </p:nvSpPr>
        <p:spPr>
          <a:xfrm>
            <a:off x="1967400" y="2023825"/>
            <a:ext cx="52092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Lato"/>
                <a:ea typeface="Lato"/>
                <a:cs typeface="Lato"/>
                <a:sym typeface="Lato"/>
              </a:rPr>
              <a:t>Thanks For The Attention</a:t>
            </a:r>
            <a:endParaRPr sz="3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latin typeface="Lato"/>
                <a:ea typeface="Lato"/>
                <a:cs typeface="Lato"/>
                <a:sym typeface="Lato"/>
              </a:rPr>
              <a:t>Introduction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Definition: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/>
              <a:t>Recommender systems are algorithms designed to predict user preferences and make personalized recommendations. These </a:t>
            </a:r>
            <a:r>
              <a:rPr lang="it" sz="1600"/>
              <a:t>algorithms</a:t>
            </a:r>
            <a:r>
              <a:rPr lang="it" sz="1600"/>
              <a:t> can be based on various criteria, including past purchases, search history, demographic information, and other factors.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600"/>
              <a:t>Our Task: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it" sz="1600"/>
              <a:t>Recommender system for movies, based on a record of movies already seen.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latin typeface="Lato"/>
                <a:ea typeface="Lato"/>
                <a:cs typeface="Lato"/>
                <a:sym typeface="Lato"/>
              </a:rPr>
              <a:t>Introduction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Implementation used: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/>
              <a:t>Colla</a:t>
            </a:r>
            <a:r>
              <a:rPr lang="it" sz="1600"/>
              <a:t>borative Filtering method, with a model-based approach with deep learning algorithms.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/>
              <a:t>Metrics used: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Hit Ratio (HR)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Normalized Discounted Cumulative Gain (NDCG)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latin typeface="Lato"/>
                <a:ea typeface="Lato"/>
                <a:cs typeface="Lato"/>
                <a:sym typeface="Lato"/>
              </a:rPr>
              <a:t>Assignment 1: NeuMF Model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57525" y="1307850"/>
            <a:ext cx="3724800" cy="3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Generalized Matrix Factorization: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/>
              <a:t>Estimates the interaction through the inner product of the </a:t>
            </a:r>
            <a:r>
              <a:rPr lang="it" sz="1600"/>
              <a:t>latent vectors of user and item.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Neural Collaborative Filtering: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/>
              <a:t>Combine the features of the two </a:t>
            </a:r>
            <a:r>
              <a:rPr lang="it" sz="1600"/>
              <a:t>latent vectors </a:t>
            </a:r>
            <a:r>
              <a:rPr lang="it" sz="1600"/>
              <a:t>by concatenating them. Use a Multi-Layer Perceptron (MLP) to learn the interaction.</a:t>
            </a:r>
            <a:endParaRPr sz="1600"/>
          </a:p>
          <a:p>
            <a:pPr indent="-330200" lvl="0" marL="457200" rtl="0" algn="l">
              <a:spcBef>
                <a:spcPts val="1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Neural Matrix Factorization</a:t>
            </a:r>
            <a:endParaRPr sz="1600"/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800" y="1570825"/>
            <a:ext cx="4938327" cy="31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latin typeface="Lato"/>
                <a:ea typeface="Lato"/>
                <a:cs typeface="Lato"/>
                <a:sym typeface="Lato"/>
              </a:rPr>
              <a:t>Assignment 2: Transfer Learning 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1297500" y="1531225"/>
            <a:ext cx="6803400" cy="23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Transfer learning is a machine learning method where a model developed for a task is reused as the starting point for a model on a second task.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/>
          <p:nvPr/>
        </p:nvSpPr>
        <p:spPr>
          <a:xfrm>
            <a:off x="5818225" y="4253650"/>
            <a:ext cx="925500" cy="34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target dataset</a:t>
            </a:r>
            <a:endParaRPr sz="900"/>
          </a:p>
        </p:txBody>
      </p:sp>
      <p:sp>
        <p:nvSpPr>
          <p:cNvPr id="261" name="Google Shape;261;p22"/>
          <p:cNvSpPr txBox="1"/>
          <p:nvPr/>
        </p:nvSpPr>
        <p:spPr>
          <a:xfrm>
            <a:off x="4001775" y="740350"/>
            <a:ext cx="215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accent6"/>
                </a:solidFill>
              </a:rPr>
              <a:t>NeuMF_transfer_nof</a:t>
            </a:r>
            <a:endParaRPr b="1" sz="1500">
              <a:solidFill>
                <a:schemeClr val="accent6"/>
              </a:solidFill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6413025" y="740350"/>
            <a:ext cx="190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accent6"/>
                </a:solidFill>
              </a:rPr>
              <a:t>NeuMF_transfer_f</a:t>
            </a:r>
            <a:endParaRPr b="1" sz="1500">
              <a:solidFill>
                <a:schemeClr val="accent6"/>
              </a:solidFill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6786375" y="1539825"/>
            <a:ext cx="1157100" cy="4155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output layer</a:t>
            </a:r>
            <a:endParaRPr sz="200"/>
          </a:p>
        </p:txBody>
      </p:sp>
      <p:sp>
        <p:nvSpPr>
          <p:cNvPr id="264" name="Google Shape;264;p22"/>
          <p:cNvSpPr txBox="1"/>
          <p:nvPr/>
        </p:nvSpPr>
        <p:spPr>
          <a:xfrm>
            <a:off x="8101150" y="1606575"/>
            <a:ext cx="91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</a:rPr>
              <a:t>fine-tune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7049325" y="2339300"/>
            <a:ext cx="631200" cy="29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layer_n</a:t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7049325" y="3601938"/>
            <a:ext cx="631200" cy="29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layer_0</a:t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4761513" y="2378900"/>
            <a:ext cx="631200" cy="29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layer_n</a:t>
            </a:r>
            <a:endParaRPr sz="300"/>
          </a:p>
        </p:txBody>
      </p:sp>
      <p:sp>
        <p:nvSpPr>
          <p:cNvPr id="268" name="Google Shape;268;p22"/>
          <p:cNvSpPr/>
          <p:nvPr/>
        </p:nvSpPr>
        <p:spPr>
          <a:xfrm>
            <a:off x="4761513" y="3601950"/>
            <a:ext cx="631200" cy="29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layer_0</a:t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4498575" y="1559625"/>
            <a:ext cx="1157100" cy="4155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output layer</a:t>
            </a:r>
            <a:endParaRPr sz="200"/>
          </a:p>
        </p:txBody>
      </p:sp>
      <p:sp>
        <p:nvSpPr>
          <p:cNvPr id="270" name="Google Shape;270;p22"/>
          <p:cNvSpPr/>
          <p:nvPr/>
        </p:nvSpPr>
        <p:spPr>
          <a:xfrm>
            <a:off x="8027650" y="1545075"/>
            <a:ext cx="73500" cy="41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8027650" y="2349800"/>
            <a:ext cx="73500" cy="154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8101150" y="2962950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</a:rPr>
              <a:t>freezed</a:t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5739825" y="1583925"/>
            <a:ext cx="236400" cy="2343900"/>
          </a:xfrm>
          <a:prstGeom prst="rightBrace">
            <a:avLst>
              <a:gd fmla="val 50000" name="adj1"/>
              <a:gd fmla="val 4721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5976225" y="2550850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</a:rPr>
              <a:t>fine-tune</a:t>
            </a:r>
            <a:endParaRPr sz="200">
              <a:solidFill>
                <a:schemeClr val="lt1"/>
              </a:solidFill>
            </a:endParaRPr>
          </a:p>
        </p:txBody>
      </p:sp>
      <p:cxnSp>
        <p:nvCxnSpPr>
          <p:cNvPr id="275" name="Google Shape;275;p22"/>
          <p:cNvCxnSpPr>
            <a:stCxn id="268" idx="2"/>
            <a:endCxn id="260" idx="1"/>
          </p:cNvCxnSpPr>
          <p:nvPr/>
        </p:nvCxnSpPr>
        <p:spPr>
          <a:xfrm>
            <a:off x="5077113" y="3894450"/>
            <a:ext cx="741000" cy="5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2"/>
          <p:cNvCxnSpPr>
            <a:stCxn id="266" idx="2"/>
            <a:endCxn id="260" idx="3"/>
          </p:cNvCxnSpPr>
          <p:nvPr/>
        </p:nvCxnSpPr>
        <p:spPr>
          <a:xfrm flipH="1">
            <a:off x="6743625" y="3894438"/>
            <a:ext cx="621300" cy="5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2"/>
          <p:cNvSpPr txBox="1"/>
          <p:nvPr/>
        </p:nvSpPr>
        <p:spPr>
          <a:xfrm>
            <a:off x="676925" y="1539825"/>
            <a:ext cx="3078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pre-trained parameters from the MLP and GMF models are transferred to the respective layers of the NeuMF_transfer_nof and NeuMF_transfer_f models, enabling them to benefit from the knowledge learned in the pre-training phase.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8" name="Google Shape;278;p22"/>
          <p:cNvCxnSpPr>
            <a:stCxn id="268" idx="0"/>
            <a:endCxn id="267" idx="2"/>
          </p:cNvCxnSpPr>
          <p:nvPr/>
        </p:nvCxnSpPr>
        <p:spPr>
          <a:xfrm rot="10800000">
            <a:off x="5077113" y="2671350"/>
            <a:ext cx="0" cy="9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2"/>
          <p:cNvCxnSpPr>
            <a:stCxn id="266" idx="0"/>
            <a:endCxn id="265" idx="2"/>
          </p:cNvCxnSpPr>
          <p:nvPr/>
        </p:nvCxnSpPr>
        <p:spPr>
          <a:xfrm rot="10800000">
            <a:off x="7364925" y="2631738"/>
            <a:ext cx="0" cy="9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2"/>
          <p:cNvCxnSpPr>
            <a:stCxn id="269" idx="2"/>
            <a:endCxn id="267" idx="0"/>
          </p:cNvCxnSpPr>
          <p:nvPr/>
        </p:nvCxnSpPr>
        <p:spPr>
          <a:xfrm>
            <a:off x="5077125" y="1975125"/>
            <a:ext cx="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2"/>
          <p:cNvCxnSpPr>
            <a:stCxn id="263" idx="2"/>
            <a:endCxn id="265" idx="0"/>
          </p:cNvCxnSpPr>
          <p:nvPr/>
        </p:nvCxnSpPr>
        <p:spPr>
          <a:xfrm>
            <a:off x="7364925" y="1955325"/>
            <a:ext cx="0" cy="3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175" y="1531375"/>
            <a:ext cx="3669725" cy="29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150" y="1531375"/>
            <a:ext cx="3823676" cy="297906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 txBox="1"/>
          <p:nvPr/>
        </p:nvSpPr>
        <p:spPr>
          <a:xfrm>
            <a:off x="1720875" y="541775"/>
            <a:ext cx="666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Comparison: NeuMF_f, NeuMF_nof, NeuMF</a:t>
            </a: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1297500" y="431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latin typeface="Lato"/>
                <a:ea typeface="Lato"/>
                <a:cs typeface="Lato"/>
                <a:sym typeface="Lato"/>
              </a:rPr>
              <a:t>Assi</a:t>
            </a:r>
            <a:r>
              <a:rPr lang="it" sz="3300">
                <a:latin typeface="Lato"/>
                <a:ea typeface="Lato"/>
                <a:cs typeface="Lato"/>
                <a:sym typeface="Lato"/>
              </a:rPr>
              <a:t>gnment 3: Explainable AI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4"/>
          <p:cNvSpPr txBox="1"/>
          <p:nvPr>
            <p:ph idx="1" type="body"/>
          </p:nvPr>
        </p:nvSpPr>
        <p:spPr>
          <a:xfrm>
            <a:off x="1297500" y="1567550"/>
            <a:ext cx="6676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600"/>
              <a:t>Explainable AI refers to methods and techniques in the application of artificial intelligence such that the results can be understood by humans.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latin typeface="Lato"/>
                <a:ea typeface="Lato"/>
                <a:cs typeface="Lato"/>
                <a:sym typeface="Lato"/>
              </a:rPr>
              <a:t>LIME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LIME (</a:t>
            </a:r>
            <a:r>
              <a:rPr lang="it" sz="1600"/>
              <a:t>Local Interpretable Model Agnostic Explainer)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Generation of perturbed instances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Sampling of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Creation of an interpretable model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Identification of relevant features</a:t>
            </a:r>
            <a:endParaRPr sz="1600"/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25" y="1898913"/>
            <a:ext cx="3762375" cy="22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